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Lst>
  <p:notesMasterIdLst>
    <p:notesMasterId r:id="rId8"/>
  </p:notesMasterIdLst>
  <p:sldSz cx="14630400" cy="8229600"/>
  <p:notesSz cx="8229600" cy="14630400"/>
  <p:embeddedFontLst>
    <p:embeddedFont>
      <p:font typeface="DM Sans Semi Bold"/>
      <p:regular r:id="rId13"/>
    </p:embeddedFont>
    <p:embeddedFont>
      <p:font typeface="DM Sans Semi Bold"/>
      <p:regular r:id="rId14"/>
    </p:embeddedFont>
    <p:embeddedFont>
      <p:font typeface="DM Sans Semi Bold"/>
      <p:regular r:id="rId15"/>
    </p:embeddedFont>
    <p:embeddedFont>
      <p:font typeface="DM Sans Semi Bold"/>
      <p:regular r:id="rId16"/>
    </p:embeddedFont>
    <p:embeddedFont>
      <p:font typeface="Inter Medium"/>
      <p:regular r:id="rId17"/>
    </p:embeddedFont>
    <p:embeddedFont>
      <p:font typeface="Inter Medium"/>
      <p:regular r:id="rId18"/>
    </p:embeddedFont>
    <p:embeddedFont>
      <p:font typeface="Inter Medium"/>
      <p:regular r:id="rId19"/>
    </p:embeddedFont>
    <p:embeddedFont>
      <p:font typeface="Inter Medium"/>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 Id="rId13" Type="http://schemas.openxmlformats.org/officeDocument/2006/relationships/font" Target="fonts/font1.fntdata"/><Relationship Id="rId14" Type="http://schemas.openxmlformats.org/officeDocument/2006/relationships/font" Target="fonts/font2.fntdata"/><Relationship Id="rId15" Type="http://schemas.openxmlformats.org/officeDocument/2006/relationships/font" Target="fonts/font3.fntdata"/><Relationship Id="rId16" Type="http://schemas.openxmlformats.org/officeDocument/2006/relationships/font" Target="fonts/font4.fntdata"/><Relationship Id="rId17" Type="http://schemas.openxmlformats.org/officeDocument/2006/relationships/font" Target="fonts/font5.fntdata"/><Relationship Id="rId18" Type="http://schemas.openxmlformats.org/officeDocument/2006/relationships/font" Target="fonts/font6.fntdata"/><Relationship Id="rId19" Type="http://schemas.openxmlformats.org/officeDocument/2006/relationships/font" Target="fonts/font7.fntdata"/><Relationship Id="rId20"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2-1.png>
</file>

<file path=ppt/media/image-3-1.png>
</file>

<file path=ppt/media/image-3-2.png>
</file>

<file path=ppt/media/image-3-3.png>
</file>

<file path=ppt/media/image-3-4.png>
</file>

<file path=ppt/media/image-3-5.png>
</file>

<file path=ppt/media/image-4-1.png>
</file>

<file path=ppt/media/image-5-1.png>
</file>

<file path=ppt/media/image-6-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png"/><Relationship Id="rId6" Type="http://schemas.openxmlformats.org/officeDocument/2006/relationships/slideLayout" Target="../slideLayouts/slideLayout4.xml"/><Relationship Id="rId7"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3306842"/>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030303"/>
                </a:solidFill>
                <a:latin typeface="DM Sans Semi Bold" pitchFamily="34" charset="0"/>
                <a:ea typeface="DM Sans Semi Bold" pitchFamily="34" charset="-122"/>
                <a:cs typeface="DM Sans Semi Bold" pitchFamily="34" charset="-120"/>
              </a:rPr>
              <a:t>EcoSchool</a:t>
            </a:r>
            <a:endParaRPr lang="en-US" sz="4450" dirty="0"/>
          </a:p>
        </p:txBody>
      </p:sp>
      <p:sp>
        <p:nvSpPr>
          <p:cNvPr id="4" name="Text 1"/>
          <p:cNvSpPr/>
          <p:nvPr/>
        </p:nvSpPr>
        <p:spPr>
          <a:xfrm>
            <a:off x="6280190" y="4355783"/>
            <a:ext cx="6803588" cy="566976"/>
          </a:xfrm>
          <a:prstGeom prst="rect">
            <a:avLst/>
          </a:prstGeom>
          <a:noFill/>
          <a:ln/>
        </p:spPr>
        <p:txBody>
          <a:bodyPr wrap="none" lIns="0" tIns="0" rIns="0" bIns="0" rtlCol="0" anchor="t"/>
          <a:lstStyle/>
          <a:p>
            <a:pPr algn="l" indent="0" marL="0">
              <a:lnSpc>
                <a:spcPts val="4450"/>
              </a:lnSpc>
              <a:buNone/>
            </a:pPr>
            <a:r>
              <a:rPr lang="en-US" sz="3550" dirty="0">
                <a:solidFill>
                  <a:srgbClr val="030303"/>
                </a:solidFill>
                <a:latin typeface="DM Sans Semi Bold" pitchFamily="34" charset="0"/>
                <a:ea typeface="DM Sans Semi Bold" pitchFamily="34" charset="-122"/>
                <a:cs typeface="DM Sans Semi Bold" pitchFamily="34" charset="-120"/>
              </a:rPr>
              <a:t>“Təbiəti Qoru, Gələcəyi Qazan!”</a:t>
            </a:r>
            <a:endParaRPr lang="en-US" sz="3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13517" y="403503"/>
            <a:ext cx="6891099" cy="275153"/>
          </a:xfrm>
          <a:prstGeom prst="rect">
            <a:avLst/>
          </a:prstGeom>
          <a:noFill/>
          <a:ln/>
        </p:spPr>
        <p:txBody>
          <a:bodyPr wrap="none" lIns="0" tIns="0" rIns="0" bIns="0" rtlCol="0" anchor="t"/>
          <a:lstStyle/>
          <a:p>
            <a:pPr algn="l" indent="0" marL="0">
              <a:lnSpc>
                <a:spcPts val="2150"/>
              </a:lnSpc>
              <a:buNone/>
            </a:pPr>
            <a:r>
              <a:rPr lang="en-US" sz="1700" dirty="0">
                <a:solidFill>
                  <a:srgbClr val="030303"/>
                </a:solidFill>
                <a:latin typeface="DM Sans Semi Bold" pitchFamily="34" charset="0"/>
                <a:ea typeface="DM Sans Semi Bold" pitchFamily="34" charset="-122"/>
                <a:cs typeface="DM Sans Semi Bold" pitchFamily="34" charset="-120"/>
              </a:rPr>
              <a:t>Mövzu: Məktəbdə tullantıların düzgün idarə olunmaması problemi</a:t>
            </a:r>
            <a:endParaRPr lang="en-US" sz="1700" dirty="0"/>
          </a:p>
        </p:txBody>
      </p:sp>
      <p:sp>
        <p:nvSpPr>
          <p:cNvPr id="3" name="Text 1"/>
          <p:cNvSpPr/>
          <p:nvPr/>
        </p:nvSpPr>
        <p:spPr>
          <a:xfrm>
            <a:off x="513517" y="972026"/>
            <a:ext cx="13603367" cy="704017"/>
          </a:xfrm>
          <a:prstGeom prst="rect">
            <a:avLst/>
          </a:prstGeom>
          <a:noFill/>
          <a:ln/>
        </p:spPr>
        <p:txBody>
          <a:bodyPr wrap="square" lIns="0" tIns="0" rIns="0" bIns="0" rtlCol="0" anchor="t"/>
          <a:lstStyle/>
          <a:p>
            <a:pPr algn="l" indent="0" marL="0">
              <a:lnSpc>
                <a:spcPts val="1800"/>
              </a:lnSpc>
              <a:buNone/>
            </a:pPr>
            <a:r>
              <a:rPr lang="en-US" sz="1150" dirty="0">
                <a:solidFill>
                  <a:srgbClr val="464646"/>
                </a:solidFill>
                <a:latin typeface="Inter Medium" pitchFamily="34" charset="0"/>
                <a:ea typeface="Inter Medium" pitchFamily="34" charset="-122"/>
                <a:cs typeface="Inter Medium" pitchFamily="34" charset="-120"/>
              </a:rPr>
              <a:t>Məktəblərdə hər gün çoxlu miqdarda tullantı yaranır. Bu tullantıların çoxu kağız, plastik butulkalar, qida qalıqları və digər materiallardan ibarətdir. Təəssüf ki, əksər hallarda bu tullantılar eyni zibil qutusuna atılır və nəticədə həm təkrar emal çətinləşir, həm də ətraf mühitə zərər dəyir. Şagirdlər və müəllimlər tullantıların ayrılmasının vacibliyini bilsələr də, məktəbdə bu prosesi həyata keçirmək üçün lazımi sistem yoxdur. Bu problem həm ekoloji, həm də maarifləndirici baxımdan diqqət tələb edir.</a:t>
            </a:r>
            <a:endParaRPr lang="en-US" sz="1150" dirty="0"/>
          </a:p>
        </p:txBody>
      </p:sp>
      <p:pic>
        <p:nvPicPr>
          <p:cNvPr id="4" name="Image 0" descr="preencoded.png">    </p:cNvPr>
          <p:cNvPicPr>
            <a:picLocks noChangeAspect="1"/>
          </p:cNvPicPr>
          <p:nvPr/>
        </p:nvPicPr>
        <p:blipFill>
          <a:blip r:embed="rId1"/>
          <a:stretch>
            <a:fillRect/>
          </a:stretch>
        </p:blipFill>
        <p:spPr>
          <a:xfrm>
            <a:off x="513517" y="1841063"/>
            <a:ext cx="13603367" cy="7423309"/>
          </a:xfrm>
          <a:prstGeom prst="rect">
            <a:avLst/>
          </a:prstGeom>
        </p:spPr>
      </p:pic>
      <p:sp>
        <p:nvSpPr>
          <p:cNvPr id="5" name="Text 2"/>
          <p:cNvSpPr/>
          <p:nvPr/>
        </p:nvSpPr>
        <p:spPr>
          <a:xfrm>
            <a:off x="6323392" y="5078908"/>
            <a:ext cx="2060744" cy="900156"/>
          </a:xfrm>
          <a:prstGeom prst="rect">
            <a:avLst/>
          </a:prstGeom>
          <a:noFill/>
          <a:ln/>
        </p:spPr>
        <p:txBody>
          <a:bodyPr wrap="square" lIns="0" tIns="0" rIns="0" bIns="0" rtlCol="0" anchor="t"/>
          <a:lstStyle/>
          <a:p>
            <a:pPr algn="ctr" indent="0" marL="0">
              <a:lnSpc>
                <a:spcPts val="2000"/>
              </a:lnSpc>
              <a:buNone/>
            </a:pPr>
            <a:r>
              <a:rPr lang="en-US" sz="1600" dirty="0">
                <a:solidFill>
                  <a:srgbClr val="FFFFFF"/>
                </a:solidFill>
                <a:latin typeface="DM Sans Semi Bold" pitchFamily="34" charset="0"/>
                <a:ea typeface="DM Sans Semi Bold" pitchFamily="34" charset="-122"/>
                <a:cs typeface="DM Sans Semi Bold" pitchFamily="34" charset="-120"/>
              </a:rPr>
              <a:t>Tullantıların Bölünməsi</a:t>
            </a:r>
            <a:endParaRPr lang="en-US" sz="1600" dirty="0"/>
          </a:p>
        </p:txBody>
      </p:sp>
      <p:sp>
        <p:nvSpPr>
          <p:cNvPr id="6" name="Text 3"/>
          <p:cNvSpPr/>
          <p:nvPr/>
        </p:nvSpPr>
        <p:spPr>
          <a:xfrm>
            <a:off x="10400690" y="3686940"/>
            <a:ext cx="2945965" cy="368245"/>
          </a:xfrm>
          <a:prstGeom prst="rect">
            <a:avLst/>
          </a:prstGeom>
          <a:noFill/>
          <a:ln/>
        </p:spPr>
        <p:txBody>
          <a:bodyPr wrap="none" lIns="0" tIns="0" rIns="0" bIns="0" rtlCol="0" anchor="t"/>
          <a:lstStyle/>
          <a:p>
            <a:pPr algn="ctr" indent="0" marL="0">
              <a:lnSpc>
                <a:spcPts val="1650"/>
              </a:lnSpc>
              <a:buNone/>
            </a:pPr>
            <a:r>
              <a:rPr lang="en-US" sz="1350" dirty="0">
                <a:solidFill>
                  <a:srgbClr val="FFFFFF"/>
                </a:solidFill>
                <a:latin typeface="DM Sans Semi Bold" pitchFamily="34" charset="0"/>
                <a:ea typeface="DM Sans Semi Bold" pitchFamily="34" charset="-122"/>
                <a:cs typeface="DM Sans Semi Bold" pitchFamily="34" charset="-120"/>
              </a:rPr>
              <a:t>Plastik Şüşələr</a:t>
            </a:r>
            <a:endParaRPr lang="en-US" sz="1350" dirty="0"/>
          </a:p>
        </p:txBody>
      </p:sp>
      <p:sp>
        <p:nvSpPr>
          <p:cNvPr id="7" name="Text 4"/>
          <p:cNvSpPr/>
          <p:nvPr/>
        </p:nvSpPr>
        <p:spPr>
          <a:xfrm>
            <a:off x="1605756" y="7339937"/>
            <a:ext cx="2257550" cy="379702"/>
          </a:xfrm>
          <a:prstGeom prst="rect">
            <a:avLst/>
          </a:prstGeom>
          <a:noFill/>
          <a:ln/>
        </p:spPr>
        <p:txBody>
          <a:bodyPr wrap="none" lIns="0" tIns="0" rIns="0" bIns="0" rtlCol="0" anchor="t"/>
          <a:lstStyle/>
          <a:p>
            <a:pPr algn="ctr" indent="0" marL="0">
              <a:lnSpc>
                <a:spcPts val="1650"/>
              </a:lnSpc>
              <a:buNone/>
            </a:pPr>
            <a:r>
              <a:rPr lang="en-US" sz="1350" b="1" dirty="0">
                <a:solidFill>
                  <a:srgbClr val="FFFFFF"/>
                </a:solidFill>
                <a:latin typeface="DM Sans Bold" pitchFamily="34" charset="0"/>
                <a:ea typeface="DM Sans Bold" pitchFamily="34" charset="-122"/>
                <a:cs typeface="DM Sans Bold" pitchFamily="34" charset="-120"/>
              </a:rPr>
              <a:t>Qida Tullantıları</a:t>
            </a:r>
            <a:endParaRPr lang="en-US" sz="1350" dirty="0"/>
          </a:p>
        </p:txBody>
      </p:sp>
      <p:sp>
        <p:nvSpPr>
          <p:cNvPr id="8" name="Text 5"/>
          <p:cNvSpPr/>
          <p:nvPr/>
        </p:nvSpPr>
        <p:spPr>
          <a:xfrm>
            <a:off x="1963977" y="2953722"/>
            <a:ext cx="2274326" cy="379702"/>
          </a:xfrm>
          <a:prstGeom prst="rect">
            <a:avLst/>
          </a:prstGeom>
          <a:noFill/>
          <a:ln/>
        </p:spPr>
        <p:txBody>
          <a:bodyPr wrap="none" lIns="0" tIns="0" rIns="0" bIns="0" rtlCol="0" anchor="t"/>
          <a:lstStyle/>
          <a:p>
            <a:pPr algn="ctr" indent="0" marL="0">
              <a:lnSpc>
                <a:spcPts val="1650"/>
              </a:lnSpc>
              <a:buNone/>
            </a:pPr>
            <a:r>
              <a:rPr lang="en-US" sz="1350" dirty="0">
                <a:solidFill>
                  <a:srgbClr val="FFFFFF"/>
                </a:solidFill>
                <a:latin typeface="DM Sans Semi Bold" pitchFamily="34" charset="0"/>
                <a:ea typeface="DM Sans Semi Bold" pitchFamily="34" charset="-122"/>
                <a:cs typeface="DM Sans Semi Bold" pitchFamily="34" charset="-120"/>
              </a:rPr>
              <a:t>Kağız Tullantıları</a:t>
            </a:r>
            <a:endParaRPr lang="en-US" sz="1350" dirty="0"/>
          </a:p>
        </p:txBody>
      </p:sp>
      <p:sp>
        <p:nvSpPr>
          <p:cNvPr id="9" name="Text 6"/>
          <p:cNvSpPr/>
          <p:nvPr/>
        </p:nvSpPr>
        <p:spPr>
          <a:xfrm>
            <a:off x="10887797" y="7929130"/>
            <a:ext cx="1186160" cy="379701"/>
          </a:xfrm>
          <a:prstGeom prst="rect">
            <a:avLst/>
          </a:prstGeom>
          <a:noFill/>
          <a:ln/>
        </p:spPr>
        <p:txBody>
          <a:bodyPr wrap="none" lIns="0" tIns="0" rIns="0" bIns="0" rtlCol="0" anchor="t"/>
          <a:lstStyle/>
          <a:p>
            <a:pPr algn="ctr" indent="0" marL="0">
              <a:lnSpc>
                <a:spcPts val="1650"/>
              </a:lnSpc>
              <a:buNone/>
            </a:pPr>
            <a:r>
              <a:rPr lang="en-US" sz="1350" dirty="0">
                <a:solidFill>
                  <a:srgbClr val="FFFFFF"/>
                </a:solidFill>
                <a:latin typeface="DM Sans Semi Bold" pitchFamily="34" charset="0"/>
                <a:ea typeface="DM Sans Semi Bold" pitchFamily="34" charset="-122"/>
                <a:cs typeface="DM Sans Semi Bold" pitchFamily="34" charset="-120"/>
              </a:rPr>
              <a:t>Digərləri</a:t>
            </a:r>
            <a:endParaRPr lang="en-US" sz="13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73775" y="702707"/>
            <a:ext cx="13282851" cy="924044"/>
          </a:xfrm>
          <a:prstGeom prst="rect">
            <a:avLst/>
          </a:prstGeom>
          <a:noFill/>
          <a:ln/>
        </p:spPr>
        <p:txBody>
          <a:bodyPr wrap="square" lIns="0" tIns="0" rIns="0" bIns="0" rtlCol="0" anchor="t"/>
          <a:lstStyle/>
          <a:p>
            <a:pPr algn="l" indent="0" marL="0">
              <a:lnSpc>
                <a:spcPts val="2400"/>
              </a:lnSpc>
              <a:buNone/>
            </a:pPr>
            <a:r>
              <a:rPr lang="en-US" sz="1500" dirty="0">
                <a:solidFill>
                  <a:srgbClr val="464646"/>
                </a:solidFill>
                <a:latin typeface="Inter Medium" pitchFamily="34" charset="0"/>
                <a:ea typeface="Inter Medium" pitchFamily="34" charset="-122"/>
                <a:cs typeface="Inter Medium" pitchFamily="34" charset="-120"/>
              </a:rPr>
              <a:t>Bu problemi aradan qaldırmaq üçün </a:t>
            </a:r>
            <a:pPr algn="l" indent="0" marL="0">
              <a:lnSpc>
                <a:spcPts val="2400"/>
              </a:lnSpc>
              <a:buNone/>
            </a:pPr>
            <a:r>
              <a:rPr lang="en-US" sz="1500" dirty="0">
                <a:solidFill>
                  <a:srgbClr val="1C9770"/>
                </a:solidFill>
                <a:latin typeface="Inter Medium" pitchFamily="34" charset="0"/>
                <a:ea typeface="Inter Medium" pitchFamily="34" charset="-122"/>
                <a:cs typeface="Inter Medium" pitchFamily="34" charset="-120"/>
              </a:rPr>
              <a:t>“EcoSchool”</a:t>
            </a:r>
            <a:pPr algn="l" indent="0" marL="0">
              <a:lnSpc>
                <a:spcPts val="2400"/>
              </a:lnSpc>
              <a:buNone/>
            </a:pPr>
            <a:r>
              <a:rPr lang="en-US" sz="1500" dirty="0">
                <a:solidFill>
                  <a:srgbClr val="464646"/>
                </a:solidFill>
                <a:latin typeface="Inter Medium" pitchFamily="34" charset="0"/>
                <a:ea typeface="Inter Medium" pitchFamily="34" charset="-122"/>
                <a:cs typeface="Inter Medium" pitchFamily="34" charset="-120"/>
              </a:rPr>
              <a:t> adlı layihə hazırlamışıq. Layihənin əsas məqsədi məktəbdə tullantıların düzgün şəkildə idarə olunması, yəni </a:t>
            </a:r>
            <a:pPr algn="l" indent="0" marL="0">
              <a:lnSpc>
                <a:spcPts val="2400"/>
              </a:lnSpc>
              <a:buNone/>
            </a:pPr>
            <a:r>
              <a:rPr lang="en-US" sz="1500" dirty="0">
                <a:solidFill>
                  <a:srgbClr val="1C9770"/>
                </a:solidFill>
                <a:latin typeface="Inter Medium" pitchFamily="34" charset="0"/>
                <a:ea typeface="Inter Medium" pitchFamily="34" charset="-122"/>
                <a:cs typeface="Inter Medium" pitchFamily="34" charset="-120"/>
              </a:rPr>
              <a:t>ayrı-ayrı toplanması və təkrar emalının təşkili</a:t>
            </a:r>
            <a:pPr algn="l" indent="0" marL="0">
              <a:lnSpc>
                <a:spcPts val="2400"/>
              </a:lnSpc>
              <a:buNone/>
            </a:pPr>
            <a:r>
              <a:rPr lang="en-US" sz="1500" dirty="0">
                <a:solidFill>
                  <a:srgbClr val="464646"/>
                </a:solidFill>
                <a:latin typeface="Inter Medium" pitchFamily="34" charset="0"/>
                <a:ea typeface="Inter Medium" pitchFamily="34" charset="-122"/>
                <a:cs typeface="Inter Medium" pitchFamily="34" charset="-120"/>
              </a:rPr>
              <a:t>dir. Eyni zamanda, şagirdlər arasında ekoloji məsuliyyət və təbiətə hörmət kimi dəyərləri gücləndirməkdir.</a:t>
            </a:r>
            <a:endParaRPr lang="en-US" sz="1500" dirty="0"/>
          </a:p>
        </p:txBody>
      </p:sp>
      <p:pic>
        <p:nvPicPr>
          <p:cNvPr id="3" name="Image 0" descr="preencoded.png">    </p:cNvPr>
          <p:cNvPicPr>
            <a:picLocks noChangeAspect="1"/>
          </p:cNvPicPr>
          <p:nvPr/>
        </p:nvPicPr>
        <p:blipFill>
          <a:blip r:embed="rId1"/>
          <a:stretch>
            <a:fillRect/>
          </a:stretch>
        </p:blipFill>
        <p:spPr>
          <a:xfrm>
            <a:off x="673775" y="1843326"/>
            <a:ext cx="13282851" cy="6494145"/>
          </a:xfrm>
          <a:prstGeom prst="rect">
            <a:avLst/>
          </a:prstGeom>
        </p:spPr>
      </p:pic>
      <p:pic>
        <p:nvPicPr>
          <p:cNvPr id="4" name="Image 1" descr="preencoded.png">    </p:cNvPr>
          <p:cNvPicPr>
            <a:picLocks noChangeAspect="1"/>
          </p:cNvPicPr>
          <p:nvPr/>
        </p:nvPicPr>
        <p:blipFill>
          <a:blip r:embed="rId2"/>
          <a:stretch>
            <a:fillRect/>
          </a:stretch>
        </p:blipFill>
        <p:spPr>
          <a:xfrm>
            <a:off x="5177736" y="5299895"/>
            <a:ext cx="414696" cy="414696"/>
          </a:xfrm>
          <a:prstGeom prst="rect">
            <a:avLst/>
          </a:prstGeom>
        </p:spPr>
      </p:pic>
      <p:sp>
        <p:nvSpPr>
          <p:cNvPr id="5" name="Text 1"/>
          <p:cNvSpPr/>
          <p:nvPr/>
        </p:nvSpPr>
        <p:spPr>
          <a:xfrm>
            <a:off x="988343" y="2356435"/>
            <a:ext cx="2234192" cy="275507"/>
          </a:xfrm>
          <a:prstGeom prst="rect">
            <a:avLst/>
          </a:prstGeom>
          <a:noFill/>
          <a:ln/>
        </p:spPr>
        <p:txBody>
          <a:bodyPr wrap="none" lIns="0" tIns="0" rIns="0" bIns="0" rtlCol="0" anchor="t"/>
          <a:lstStyle/>
          <a:p>
            <a:pPr algn="l" indent="0" marL="0">
              <a:lnSpc>
                <a:spcPts val="1350"/>
              </a:lnSpc>
              <a:buNone/>
            </a:pPr>
            <a:r>
              <a:rPr lang="en-US" sz="1050" b="1" dirty="0">
                <a:solidFill>
                  <a:srgbClr val="030303"/>
                </a:solidFill>
                <a:latin typeface="Inter Bold" pitchFamily="34" charset="0"/>
                <a:ea typeface="Inter Bold" pitchFamily="34" charset="-122"/>
                <a:cs typeface="Inter Bold" pitchFamily="34" charset="-120"/>
              </a:rPr>
              <a:t>EcoSchool Layihəsi</a:t>
            </a:r>
            <a:endParaRPr lang="en-US" sz="1050" dirty="0"/>
          </a:p>
        </p:txBody>
      </p:sp>
      <p:sp>
        <p:nvSpPr>
          <p:cNvPr id="6" name="Text 2"/>
          <p:cNvSpPr/>
          <p:nvPr/>
        </p:nvSpPr>
        <p:spPr>
          <a:xfrm>
            <a:off x="988343" y="2756576"/>
            <a:ext cx="2866179" cy="885559"/>
          </a:xfrm>
          <a:prstGeom prst="rect">
            <a:avLst/>
          </a:prstGeom>
          <a:noFill/>
          <a:ln/>
        </p:spPr>
        <p:txBody>
          <a:bodyPr wrap="square" lIns="0" tIns="0" rIns="0" bIns="0" rtlCol="0" anchor="t"/>
          <a:lstStyle/>
          <a:p>
            <a:pPr algn="l" indent="0" marL="0">
              <a:lnSpc>
                <a:spcPts val="1350"/>
              </a:lnSpc>
              <a:buNone/>
            </a:pPr>
            <a:r>
              <a:rPr lang="en-US" sz="1050" dirty="0">
                <a:solidFill>
                  <a:srgbClr val="464646"/>
                </a:solidFill>
                <a:latin typeface="Inter Medium" pitchFamily="34" charset="0"/>
                <a:ea typeface="Inter Medium" pitchFamily="34" charset="-122"/>
                <a:cs typeface="Inter Medium" pitchFamily="34" charset="-120"/>
              </a:rPr>
              <a:t>Məktəbdə tullantıların idarə edilməsi və təkrar emalı</a:t>
            </a:r>
            <a:endParaRPr lang="en-US" sz="1050" dirty="0"/>
          </a:p>
        </p:txBody>
      </p:sp>
      <p:pic>
        <p:nvPicPr>
          <p:cNvPr id="7" name="Image 2" descr="preencoded.png">    </p:cNvPr>
          <p:cNvPicPr>
            <a:picLocks noChangeAspect="1"/>
          </p:cNvPicPr>
          <p:nvPr/>
        </p:nvPicPr>
        <p:blipFill>
          <a:blip r:embed="rId3"/>
          <a:stretch>
            <a:fillRect/>
          </a:stretch>
        </p:blipFill>
        <p:spPr>
          <a:xfrm>
            <a:off x="6463437" y="5299895"/>
            <a:ext cx="414696" cy="414696"/>
          </a:xfrm>
          <a:prstGeom prst="rect">
            <a:avLst/>
          </a:prstGeom>
        </p:spPr>
      </p:pic>
      <p:sp>
        <p:nvSpPr>
          <p:cNvPr id="8" name="Text 3"/>
          <p:cNvSpPr/>
          <p:nvPr/>
        </p:nvSpPr>
        <p:spPr>
          <a:xfrm>
            <a:off x="10764755" y="2356435"/>
            <a:ext cx="2866179" cy="368983"/>
          </a:xfrm>
          <a:prstGeom prst="rect">
            <a:avLst/>
          </a:prstGeom>
          <a:noFill/>
          <a:ln/>
        </p:spPr>
        <p:txBody>
          <a:bodyPr wrap="none" lIns="0" tIns="0" rIns="0" bIns="0" rtlCol="0" anchor="t"/>
          <a:lstStyle/>
          <a:p>
            <a:pPr algn="l" indent="0" marL="0">
              <a:lnSpc>
                <a:spcPts val="1650"/>
              </a:lnSpc>
              <a:buNone/>
            </a:pPr>
            <a:r>
              <a:rPr lang="en-US" sz="1350" dirty="0">
                <a:solidFill>
                  <a:srgbClr val="030303"/>
                </a:solidFill>
                <a:latin typeface="DM Sans Semi Bold" pitchFamily="34" charset="0"/>
                <a:ea typeface="DM Sans Semi Bold" pitchFamily="34" charset="-122"/>
                <a:cs typeface="DM Sans Semi Bold" pitchFamily="34" charset="-120"/>
              </a:rPr>
              <a:t>Ayrı Toplama</a:t>
            </a:r>
            <a:endParaRPr lang="en-US" sz="1350" dirty="0"/>
          </a:p>
        </p:txBody>
      </p:sp>
      <p:sp>
        <p:nvSpPr>
          <p:cNvPr id="9" name="Text 4"/>
          <p:cNvSpPr/>
          <p:nvPr/>
        </p:nvSpPr>
        <p:spPr>
          <a:xfrm>
            <a:off x="10764755" y="2830373"/>
            <a:ext cx="2866179" cy="590373"/>
          </a:xfrm>
          <a:prstGeom prst="rect">
            <a:avLst/>
          </a:prstGeom>
          <a:noFill/>
          <a:ln/>
        </p:spPr>
        <p:txBody>
          <a:bodyPr wrap="square" lIns="0" tIns="0" rIns="0" bIns="0" rtlCol="0" anchor="t"/>
          <a:lstStyle/>
          <a:p>
            <a:pPr algn="l" indent="0" marL="0">
              <a:lnSpc>
                <a:spcPts val="1350"/>
              </a:lnSpc>
              <a:buNone/>
            </a:pPr>
            <a:r>
              <a:rPr lang="en-US" sz="1050" dirty="0">
                <a:solidFill>
                  <a:srgbClr val="464646"/>
                </a:solidFill>
                <a:latin typeface="Inter Medium" pitchFamily="34" charset="0"/>
                <a:ea typeface="Inter Medium" pitchFamily="34" charset="-122"/>
                <a:cs typeface="Inter Medium" pitchFamily="34" charset="-120"/>
              </a:rPr>
              <a:t>Atıkları türüne göre ayrı toplama sistemleri</a:t>
            </a:r>
            <a:endParaRPr lang="en-US" sz="1050" dirty="0"/>
          </a:p>
        </p:txBody>
      </p:sp>
      <p:pic>
        <p:nvPicPr>
          <p:cNvPr id="10" name="Image 3" descr="preencoded.png">    </p:cNvPr>
          <p:cNvPicPr>
            <a:picLocks noChangeAspect="1"/>
          </p:cNvPicPr>
          <p:nvPr/>
        </p:nvPicPr>
        <p:blipFill>
          <a:blip r:embed="rId4"/>
          <a:stretch>
            <a:fillRect/>
          </a:stretch>
        </p:blipFill>
        <p:spPr>
          <a:xfrm>
            <a:off x="7749138" y="5299895"/>
            <a:ext cx="414697" cy="414696"/>
          </a:xfrm>
          <a:prstGeom prst="rect">
            <a:avLst/>
          </a:prstGeom>
        </p:spPr>
      </p:pic>
      <p:sp>
        <p:nvSpPr>
          <p:cNvPr id="11" name="Text 5"/>
          <p:cNvSpPr/>
          <p:nvPr/>
        </p:nvSpPr>
        <p:spPr>
          <a:xfrm>
            <a:off x="988343" y="5772808"/>
            <a:ext cx="2866179" cy="368983"/>
          </a:xfrm>
          <a:prstGeom prst="rect">
            <a:avLst/>
          </a:prstGeom>
          <a:noFill/>
          <a:ln/>
        </p:spPr>
        <p:txBody>
          <a:bodyPr wrap="none" lIns="0" tIns="0" rIns="0" bIns="0" rtlCol="0" anchor="t"/>
          <a:lstStyle/>
          <a:p>
            <a:pPr algn="l" indent="0" marL="0">
              <a:lnSpc>
                <a:spcPts val="1650"/>
              </a:lnSpc>
              <a:buNone/>
            </a:pPr>
            <a:r>
              <a:rPr lang="en-US" sz="1350" dirty="0">
                <a:solidFill>
                  <a:srgbClr val="030303"/>
                </a:solidFill>
                <a:latin typeface="DM Sans Semi Bold" pitchFamily="34" charset="0"/>
                <a:ea typeface="DM Sans Semi Bold" pitchFamily="34" charset="-122"/>
                <a:cs typeface="DM Sans Semi Bold" pitchFamily="34" charset="-120"/>
              </a:rPr>
              <a:t>Geri Dönüşüm</a:t>
            </a:r>
            <a:endParaRPr lang="en-US" sz="1350" dirty="0"/>
          </a:p>
        </p:txBody>
      </p:sp>
      <p:sp>
        <p:nvSpPr>
          <p:cNvPr id="12" name="Text 6"/>
          <p:cNvSpPr/>
          <p:nvPr/>
        </p:nvSpPr>
        <p:spPr>
          <a:xfrm>
            <a:off x="988343" y="6246746"/>
            <a:ext cx="2866179" cy="885559"/>
          </a:xfrm>
          <a:prstGeom prst="rect">
            <a:avLst/>
          </a:prstGeom>
          <a:noFill/>
          <a:ln/>
        </p:spPr>
        <p:txBody>
          <a:bodyPr wrap="square" lIns="0" tIns="0" rIns="0" bIns="0" rtlCol="0" anchor="t"/>
          <a:lstStyle/>
          <a:p>
            <a:pPr algn="l" indent="0" marL="0">
              <a:lnSpc>
                <a:spcPts val="1350"/>
              </a:lnSpc>
              <a:buNone/>
            </a:pPr>
            <a:r>
              <a:rPr lang="en-US" sz="1050" dirty="0">
                <a:solidFill>
                  <a:srgbClr val="464646"/>
                </a:solidFill>
                <a:latin typeface="Inter Medium" pitchFamily="34" charset="0"/>
                <a:ea typeface="Inter Medium" pitchFamily="34" charset="-122"/>
                <a:cs typeface="Inter Medium" pitchFamily="34" charset="-120"/>
              </a:rPr>
              <a:t>Toplanan atıkların geri dönüşüme kazandırılması</a:t>
            </a:r>
            <a:endParaRPr lang="en-US" sz="1050" dirty="0"/>
          </a:p>
        </p:txBody>
      </p:sp>
      <p:pic>
        <p:nvPicPr>
          <p:cNvPr id="13" name="Image 4" descr="preencoded.png">    </p:cNvPr>
          <p:cNvPicPr>
            <a:picLocks noChangeAspect="1"/>
          </p:cNvPicPr>
          <p:nvPr/>
        </p:nvPicPr>
        <p:blipFill>
          <a:blip r:embed="rId5"/>
          <a:stretch>
            <a:fillRect/>
          </a:stretch>
        </p:blipFill>
        <p:spPr>
          <a:xfrm>
            <a:off x="9047958" y="5299895"/>
            <a:ext cx="414697" cy="414696"/>
          </a:xfrm>
          <a:prstGeom prst="rect">
            <a:avLst/>
          </a:prstGeom>
        </p:spPr>
      </p:pic>
      <p:sp>
        <p:nvSpPr>
          <p:cNvPr id="14" name="Text 7"/>
          <p:cNvSpPr/>
          <p:nvPr/>
        </p:nvSpPr>
        <p:spPr>
          <a:xfrm>
            <a:off x="10751430" y="5772808"/>
            <a:ext cx="2866179" cy="368983"/>
          </a:xfrm>
          <a:prstGeom prst="rect">
            <a:avLst/>
          </a:prstGeom>
          <a:noFill/>
          <a:ln/>
        </p:spPr>
        <p:txBody>
          <a:bodyPr wrap="none" lIns="0" tIns="0" rIns="0" bIns="0" rtlCol="0" anchor="t"/>
          <a:lstStyle/>
          <a:p>
            <a:pPr algn="l" indent="0" marL="0">
              <a:lnSpc>
                <a:spcPts val="1650"/>
              </a:lnSpc>
              <a:buNone/>
            </a:pPr>
            <a:r>
              <a:rPr lang="en-US" sz="1350" dirty="0">
                <a:solidFill>
                  <a:srgbClr val="030303"/>
                </a:solidFill>
                <a:latin typeface="DM Sans Semi Bold" pitchFamily="34" charset="0"/>
                <a:ea typeface="DM Sans Semi Bold" pitchFamily="34" charset="-122"/>
                <a:cs typeface="DM Sans Semi Bold" pitchFamily="34" charset="-120"/>
              </a:rPr>
              <a:t>Çevresel Eğitim</a:t>
            </a:r>
            <a:endParaRPr lang="en-US" sz="1350" dirty="0"/>
          </a:p>
        </p:txBody>
      </p:sp>
      <p:sp>
        <p:nvSpPr>
          <p:cNvPr id="15" name="Text 8"/>
          <p:cNvSpPr/>
          <p:nvPr/>
        </p:nvSpPr>
        <p:spPr>
          <a:xfrm>
            <a:off x="10751430" y="6246746"/>
            <a:ext cx="2866179" cy="590373"/>
          </a:xfrm>
          <a:prstGeom prst="rect">
            <a:avLst/>
          </a:prstGeom>
          <a:noFill/>
          <a:ln/>
        </p:spPr>
        <p:txBody>
          <a:bodyPr wrap="square" lIns="0" tIns="0" rIns="0" bIns="0" rtlCol="0" anchor="t"/>
          <a:lstStyle/>
          <a:p>
            <a:pPr algn="l" indent="0" marL="0">
              <a:lnSpc>
                <a:spcPts val="1350"/>
              </a:lnSpc>
              <a:buNone/>
            </a:pPr>
            <a:r>
              <a:rPr lang="en-US" sz="1050" dirty="0">
                <a:solidFill>
                  <a:srgbClr val="464646"/>
                </a:solidFill>
                <a:latin typeface="Inter Medium" pitchFamily="34" charset="0"/>
                <a:ea typeface="Inter Medium" pitchFamily="34" charset="-122"/>
                <a:cs typeface="Inter Medium" pitchFamily="34" charset="-120"/>
              </a:rPr>
              <a:t>Şagirdlərdə məsuliyyət hissi</a:t>
            </a:r>
            <a:endParaRPr lang="en-US" sz="10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564124"/>
            <a:ext cx="5582126" cy="425291"/>
          </a:xfrm>
          <a:prstGeom prst="rect">
            <a:avLst/>
          </a:prstGeom>
          <a:noFill/>
          <a:ln/>
        </p:spPr>
        <p:txBody>
          <a:bodyPr wrap="none" lIns="0" tIns="0" rIns="0" bIns="0" rtlCol="0" anchor="t"/>
          <a:lstStyle/>
          <a:p>
            <a:pPr algn="l" indent="0" marL="0">
              <a:lnSpc>
                <a:spcPts val="3300"/>
              </a:lnSpc>
              <a:buNone/>
            </a:pPr>
            <a:r>
              <a:rPr lang="en-US" sz="2650" dirty="0">
                <a:solidFill>
                  <a:srgbClr val="030303"/>
                </a:solidFill>
                <a:latin typeface="DM Sans Semi Bold" pitchFamily="34" charset="0"/>
                <a:ea typeface="DM Sans Semi Bold" pitchFamily="34" charset="-122"/>
                <a:cs typeface="DM Sans Semi Bold" pitchFamily="34" charset="-120"/>
              </a:rPr>
              <a:t>Layihə mərhələləri aşağıdakılardır:</a:t>
            </a:r>
            <a:endParaRPr lang="en-US" sz="2650" dirty="0"/>
          </a:p>
        </p:txBody>
      </p:sp>
      <p:sp>
        <p:nvSpPr>
          <p:cNvPr id="4" name="Text 1"/>
          <p:cNvSpPr/>
          <p:nvPr/>
        </p:nvSpPr>
        <p:spPr>
          <a:xfrm>
            <a:off x="6280190" y="2244566"/>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464646"/>
                </a:solidFill>
                <a:latin typeface="DM Sans Light" pitchFamily="34" charset="0"/>
                <a:ea typeface="DM Sans Light" pitchFamily="34" charset="-122"/>
                <a:cs typeface="DM Sans Light" pitchFamily="34" charset="-120"/>
              </a:rPr>
              <a:t>01</a:t>
            </a:r>
            <a:endParaRPr lang="en-US" sz="1750" dirty="0"/>
          </a:p>
        </p:txBody>
      </p:sp>
      <p:sp>
        <p:nvSpPr>
          <p:cNvPr id="5" name="Shape 2"/>
          <p:cNvSpPr/>
          <p:nvPr/>
        </p:nvSpPr>
        <p:spPr>
          <a:xfrm>
            <a:off x="6280190" y="2599611"/>
            <a:ext cx="7556421" cy="30480"/>
          </a:xfrm>
          <a:prstGeom prst="rect">
            <a:avLst/>
          </a:prstGeom>
          <a:solidFill>
            <a:srgbClr val="1C9770"/>
          </a:solidFill>
          <a:ln/>
        </p:spPr>
      </p:sp>
      <p:sp>
        <p:nvSpPr>
          <p:cNvPr id="6" name="Text 3"/>
          <p:cNvSpPr/>
          <p:nvPr/>
        </p:nvSpPr>
        <p:spPr>
          <a:xfrm>
            <a:off x="6280190" y="277391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Araşdırma</a:t>
            </a:r>
            <a:endParaRPr lang="en-US" sz="2200" dirty="0"/>
          </a:p>
        </p:txBody>
      </p:sp>
      <p:sp>
        <p:nvSpPr>
          <p:cNvPr id="7" name="Text 4"/>
          <p:cNvSpPr/>
          <p:nvPr/>
        </p:nvSpPr>
        <p:spPr>
          <a:xfrm>
            <a:off x="6280190" y="3264337"/>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464646"/>
                </a:solidFill>
                <a:latin typeface="Inter Medium" pitchFamily="34" charset="0"/>
                <a:ea typeface="Inter Medium" pitchFamily="34" charset="-122"/>
                <a:cs typeface="Inter Medium" pitchFamily="34" charset="-120"/>
              </a:rPr>
              <a:t>Əvvəlcə məktəbdə gündəlik yaranan tullantıların növləri və miqdarı araşdırılacaq. Bunun üçün siniflərdə müşahidələr aparılacaq və nəticələr qeydə alınacaq.</a:t>
            </a:r>
            <a:endParaRPr lang="en-US" sz="1750" dirty="0"/>
          </a:p>
        </p:txBody>
      </p:sp>
      <p:sp>
        <p:nvSpPr>
          <p:cNvPr id="8" name="Text 5"/>
          <p:cNvSpPr/>
          <p:nvPr/>
        </p:nvSpPr>
        <p:spPr>
          <a:xfrm>
            <a:off x="6280190" y="4749879"/>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464646"/>
                </a:solidFill>
                <a:latin typeface="DM Sans Light" pitchFamily="34" charset="0"/>
                <a:ea typeface="DM Sans Light" pitchFamily="34" charset="-122"/>
                <a:cs typeface="DM Sans Light" pitchFamily="34" charset="-120"/>
              </a:rPr>
              <a:t>02</a:t>
            </a:r>
            <a:endParaRPr lang="en-US" sz="1750" dirty="0"/>
          </a:p>
        </p:txBody>
      </p:sp>
      <p:sp>
        <p:nvSpPr>
          <p:cNvPr id="9" name="Shape 6"/>
          <p:cNvSpPr/>
          <p:nvPr/>
        </p:nvSpPr>
        <p:spPr>
          <a:xfrm>
            <a:off x="6280190" y="5104924"/>
            <a:ext cx="7556421" cy="30480"/>
          </a:xfrm>
          <a:prstGeom prst="rect">
            <a:avLst/>
          </a:prstGeom>
          <a:solidFill>
            <a:srgbClr val="1C9770"/>
          </a:solidFill>
          <a:ln/>
        </p:spPr>
      </p:sp>
      <p:sp>
        <p:nvSpPr>
          <p:cNvPr id="10" name="Text 7"/>
          <p:cNvSpPr/>
          <p:nvPr/>
        </p:nvSpPr>
        <p:spPr>
          <a:xfrm>
            <a:off x="6280190" y="5279231"/>
            <a:ext cx="4174927" cy="354330"/>
          </a:xfrm>
          <a:prstGeom prst="rect">
            <a:avLst/>
          </a:prstGeom>
          <a:noFill/>
          <a:ln/>
        </p:spPr>
        <p:txBody>
          <a:bodyPr wrap="none" lIns="0" tIns="0" rIns="0" bIns="0" rtlCol="0" anchor="t"/>
          <a:lstStyle/>
          <a:p>
            <a:pPr algn="l" indent="0" marL="0">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Zibil qutularının yerləşdirilməsi</a:t>
            </a:r>
            <a:endParaRPr lang="en-US" sz="2200" dirty="0"/>
          </a:p>
        </p:txBody>
      </p:sp>
      <p:sp>
        <p:nvSpPr>
          <p:cNvPr id="11" name="Text 8"/>
          <p:cNvSpPr/>
          <p:nvPr/>
        </p:nvSpPr>
        <p:spPr>
          <a:xfrm>
            <a:off x="6280190" y="5769650"/>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464646"/>
                </a:solidFill>
                <a:latin typeface="Inter Medium" pitchFamily="34" charset="0"/>
                <a:ea typeface="Inter Medium" pitchFamily="34" charset="-122"/>
                <a:cs typeface="Inter Medium" pitchFamily="34" charset="-120"/>
              </a:rPr>
              <a:t>Məktəbin müxtəlif yerlərinə fərqli rəngli qutular qoyulacaq – </a:t>
            </a:r>
            <a:pPr algn="l" indent="0" marL="0">
              <a:lnSpc>
                <a:spcPts val="2850"/>
              </a:lnSpc>
              <a:buNone/>
            </a:pPr>
            <a:r>
              <a:rPr lang="en-US" sz="1750" dirty="0">
                <a:solidFill>
                  <a:srgbClr val="0000FF"/>
                </a:solidFill>
                <a:latin typeface="Inter Medium" pitchFamily="34" charset="0"/>
                <a:ea typeface="Inter Medium" pitchFamily="34" charset="-122"/>
                <a:cs typeface="Inter Medium" pitchFamily="34" charset="-120"/>
              </a:rPr>
              <a:t>mavi (kağız)</a:t>
            </a:r>
            <a:pPr algn="l" indent="0" marL="0">
              <a:lnSpc>
                <a:spcPts val="2850"/>
              </a:lnSpc>
              <a:buNone/>
            </a:pPr>
            <a:r>
              <a:rPr lang="en-US" sz="1750" dirty="0">
                <a:solidFill>
                  <a:srgbClr val="464646"/>
                </a:solidFill>
                <a:latin typeface="Inter Medium" pitchFamily="34" charset="0"/>
                <a:ea typeface="Inter Medium" pitchFamily="34" charset="-122"/>
                <a:cs typeface="Inter Medium" pitchFamily="34" charset="-120"/>
              </a:rPr>
              <a:t>, </a:t>
            </a:r>
            <a:pPr algn="l" indent="0" marL="0">
              <a:lnSpc>
                <a:spcPts val="2850"/>
              </a:lnSpc>
              <a:buNone/>
            </a:pPr>
            <a:r>
              <a:rPr lang="en-US" sz="1750" dirty="0">
                <a:solidFill>
                  <a:srgbClr val="FFFF00"/>
                </a:solidFill>
                <a:latin typeface="Inter Medium" pitchFamily="34" charset="0"/>
                <a:ea typeface="Inter Medium" pitchFamily="34" charset="-122"/>
                <a:cs typeface="Inter Medium" pitchFamily="34" charset="-120"/>
              </a:rPr>
              <a:t>sarı (plastik)</a:t>
            </a:r>
            <a:pPr algn="l" indent="0" marL="0">
              <a:lnSpc>
                <a:spcPts val="2850"/>
              </a:lnSpc>
              <a:buNone/>
            </a:pPr>
            <a:r>
              <a:rPr lang="en-US" sz="1750" dirty="0">
                <a:solidFill>
                  <a:srgbClr val="464646"/>
                </a:solidFill>
                <a:latin typeface="Inter Medium" pitchFamily="34" charset="0"/>
                <a:ea typeface="Inter Medium" pitchFamily="34" charset="-122"/>
                <a:cs typeface="Inter Medium" pitchFamily="34" charset="-120"/>
              </a:rPr>
              <a:t>, </a:t>
            </a:r>
            <a:pPr algn="l" indent="0" marL="0">
              <a:lnSpc>
                <a:spcPts val="2850"/>
              </a:lnSpc>
              <a:buNone/>
            </a:pPr>
            <a:r>
              <a:rPr lang="en-US" sz="1750" dirty="0">
                <a:solidFill>
                  <a:srgbClr val="00FF00"/>
                </a:solidFill>
                <a:latin typeface="Inter Medium" pitchFamily="34" charset="0"/>
                <a:ea typeface="Inter Medium" pitchFamily="34" charset="-122"/>
                <a:cs typeface="Inter Medium" pitchFamily="34" charset="-120"/>
              </a:rPr>
              <a:t>yaşıl (qida tullantıları)</a:t>
            </a:r>
            <a:pPr algn="l" indent="0" marL="0">
              <a:lnSpc>
                <a:spcPts val="2850"/>
              </a:lnSpc>
              <a:buNone/>
            </a:pPr>
            <a:r>
              <a:rPr lang="en-US" sz="1750" dirty="0">
                <a:solidFill>
                  <a:srgbClr val="464646"/>
                </a:solidFill>
                <a:latin typeface="Inter Medium" pitchFamily="34" charset="0"/>
                <a:ea typeface="Inter Medium" pitchFamily="34" charset="-122"/>
                <a:cs typeface="Inter Medium" pitchFamily="34" charset="-120"/>
              </a:rPr>
              <a:t> üçün.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904286"/>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464646"/>
                </a:solidFill>
                <a:latin typeface="DM Sans Light" pitchFamily="34" charset="0"/>
                <a:ea typeface="DM Sans Light" pitchFamily="34" charset="-122"/>
                <a:cs typeface="DM Sans Light" pitchFamily="34" charset="-120"/>
              </a:rPr>
              <a:t>01</a:t>
            </a:r>
            <a:endParaRPr lang="en-US" sz="1750" dirty="0"/>
          </a:p>
        </p:txBody>
      </p:sp>
      <p:sp>
        <p:nvSpPr>
          <p:cNvPr id="4" name="Shape 1"/>
          <p:cNvSpPr/>
          <p:nvPr/>
        </p:nvSpPr>
        <p:spPr>
          <a:xfrm>
            <a:off x="793790" y="2259330"/>
            <a:ext cx="7556421" cy="30480"/>
          </a:xfrm>
          <a:prstGeom prst="rect">
            <a:avLst/>
          </a:prstGeom>
          <a:solidFill>
            <a:srgbClr val="1C9770"/>
          </a:solidFill>
          <a:ln/>
        </p:spPr>
      </p:sp>
      <p:sp>
        <p:nvSpPr>
          <p:cNvPr id="5" name="Text 2"/>
          <p:cNvSpPr/>
          <p:nvPr/>
        </p:nvSpPr>
        <p:spPr>
          <a:xfrm>
            <a:off x="793790" y="2433638"/>
            <a:ext cx="3852505" cy="354330"/>
          </a:xfrm>
          <a:prstGeom prst="rect">
            <a:avLst/>
          </a:prstGeom>
          <a:noFill/>
          <a:ln/>
        </p:spPr>
        <p:txBody>
          <a:bodyPr wrap="none" lIns="0" tIns="0" rIns="0" bIns="0" rtlCol="0" anchor="t"/>
          <a:lstStyle/>
          <a:p>
            <a:pPr algn="l" indent="0" marL="0">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Maarifləndirmə kampaniyası</a:t>
            </a:r>
            <a:endParaRPr lang="en-US" sz="2200" dirty="0"/>
          </a:p>
        </p:txBody>
      </p:sp>
      <p:sp>
        <p:nvSpPr>
          <p:cNvPr id="6" name="Text 3"/>
          <p:cNvSpPr/>
          <p:nvPr/>
        </p:nvSpPr>
        <p:spPr>
          <a:xfrm>
            <a:off x="793790" y="2924056"/>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464646"/>
                </a:solidFill>
                <a:latin typeface="Inter Medium" pitchFamily="34" charset="0"/>
                <a:ea typeface="Inter Medium" pitchFamily="34" charset="-122"/>
                <a:cs typeface="Inter Medium" pitchFamily="34" charset="-120"/>
              </a:rPr>
              <a:t>Şagirdlər və müəllimlər üçün təqdimatlar, plakatlar və videoçarxlar hazırlanacaq. Bu tədbirlərdə təbiətin qorunmasının vacibliyi və tullantıların təkrar istifadəsi izah ediləcək.</a:t>
            </a:r>
            <a:endParaRPr lang="en-US" sz="1750" dirty="0"/>
          </a:p>
        </p:txBody>
      </p:sp>
      <p:sp>
        <p:nvSpPr>
          <p:cNvPr id="7" name="Text 4"/>
          <p:cNvSpPr/>
          <p:nvPr/>
        </p:nvSpPr>
        <p:spPr>
          <a:xfrm>
            <a:off x="793790" y="4409599"/>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464646"/>
                </a:solidFill>
                <a:latin typeface="DM Sans Light" pitchFamily="34" charset="0"/>
                <a:ea typeface="DM Sans Light" pitchFamily="34" charset="-122"/>
                <a:cs typeface="DM Sans Light" pitchFamily="34" charset="-120"/>
              </a:rPr>
              <a:t>02</a:t>
            </a:r>
            <a:endParaRPr lang="en-US" sz="1750" dirty="0"/>
          </a:p>
        </p:txBody>
      </p:sp>
      <p:sp>
        <p:nvSpPr>
          <p:cNvPr id="8" name="Shape 5"/>
          <p:cNvSpPr/>
          <p:nvPr/>
        </p:nvSpPr>
        <p:spPr>
          <a:xfrm>
            <a:off x="793790" y="4764643"/>
            <a:ext cx="7556421" cy="30480"/>
          </a:xfrm>
          <a:prstGeom prst="rect">
            <a:avLst/>
          </a:prstGeom>
          <a:solidFill>
            <a:srgbClr val="1C9770"/>
          </a:solidFill>
          <a:ln/>
        </p:spPr>
      </p:sp>
      <p:sp>
        <p:nvSpPr>
          <p:cNvPr id="9" name="Text 6"/>
          <p:cNvSpPr/>
          <p:nvPr/>
        </p:nvSpPr>
        <p:spPr>
          <a:xfrm>
            <a:off x="793790" y="4938951"/>
            <a:ext cx="3454003" cy="354330"/>
          </a:xfrm>
          <a:prstGeom prst="rect">
            <a:avLst/>
          </a:prstGeom>
          <a:noFill/>
          <a:ln/>
        </p:spPr>
        <p:txBody>
          <a:bodyPr wrap="none" lIns="0" tIns="0" rIns="0" bIns="0" rtlCol="0" anchor="t"/>
          <a:lstStyle/>
          <a:p>
            <a:pPr algn="l" indent="0" marL="0">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Əməkdaşlıq və davamlılıq</a:t>
            </a:r>
            <a:endParaRPr lang="en-US" sz="2200" dirty="0"/>
          </a:p>
        </p:txBody>
      </p:sp>
      <p:sp>
        <p:nvSpPr>
          <p:cNvPr id="10" name="Text 7"/>
          <p:cNvSpPr/>
          <p:nvPr/>
        </p:nvSpPr>
        <p:spPr>
          <a:xfrm>
            <a:off x="793790" y="5429369"/>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464646"/>
                </a:solidFill>
                <a:latin typeface="Inter Medium" pitchFamily="34" charset="0"/>
                <a:ea typeface="Inter Medium" pitchFamily="34" charset="-122"/>
                <a:cs typeface="Inter Medium" pitchFamily="34" charset="-120"/>
              </a:rPr>
              <a:t>Toplanan materialların təkrar emal müəssisəsinə göndərilməsi üçün yerli idarə və şirkətlərlə əməkdaşlıq ediləcək.</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796421"/>
            <a:ext cx="4536519" cy="566976"/>
          </a:xfrm>
          <a:prstGeom prst="rect">
            <a:avLst/>
          </a:prstGeom>
          <a:noFill/>
          <a:ln/>
        </p:spPr>
        <p:txBody>
          <a:bodyPr wrap="none" lIns="0" tIns="0" rIns="0" bIns="0" rtlCol="0" anchor="t"/>
          <a:lstStyle/>
          <a:p>
            <a:pPr algn="l" indent="0" marL="0">
              <a:lnSpc>
                <a:spcPts val="4450"/>
              </a:lnSpc>
              <a:buNone/>
            </a:pPr>
            <a:r>
              <a:rPr lang="en-US" sz="3550" dirty="0">
                <a:solidFill>
                  <a:srgbClr val="030303"/>
                </a:solidFill>
                <a:latin typeface="DM Sans Semi Bold" pitchFamily="34" charset="0"/>
                <a:ea typeface="DM Sans Semi Bold" pitchFamily="34" charset="-122"/>
                <a:cs typeface="DM Sans Semi Bold" pitchFamily="34" charset="-120"/>
              </a:rPr>
              <a:t>Layihənin nəticəsi:</a:t>
            </a:r>
            <a:endParaRPr lang="en-US" sz="3550" dirty="0"/>
          </a:p>
        </p:txBody>
      </p:sp>
      <p:sp>
        <p:nvSpPr>
          <p:cNvPr id="4" name="Text 1"/>
          <p:cNvSpPr/>
          <p:nvPr/>
        </p:nvSpPr>
        <p:spPr>
          <a:xfrm>
            <a:off x="793790" y="3618548"/>
            <a:ext cx="7556421" cy="1814513"/>
          </a:xfrm>
          <a:prstGeom prst="rect">
            <a:avLst/>
          </a:prstGeom>
          <a:noFill/>
          <a:ln/>
        </p:spPr>
        <p:txBody>
          <a:bodyPr wrap="square" lIns="0" tIns="0" rIns="0" bIns="0" rtlCol="0" anchor="t"/>
          <a:lstStyle/>
          <a:p>
            <a:pPr algn="l" indent="0" marL="0">
              <a:lnSpc>
                <a:spcPts val="2850"/>
              </a:lnSpc>
              <a:buNone/>
            </a:pPr>
            <a:r>
              <a:rPr lang="en-US" sz="1750" dirty="0">
                <a:solidFill>
                  <a:srgbClr val="464646"/>
                </a:solidFill>
                <a:latin typeface="Inter Medium" pitchFamily="34" charset="0"/>
                <a:ea typeface="Inter Medium" pitchFamily="34" charset="-122"/>
                <a:cs typeface="Inter Medium" pitchFamily="34" charset="-120"/>
              </a:rPr>
              <a:t>Bu layihənin həyata keçirilməsi nəticəsində məktəbdə tullantıların miqdarı azalacaq, ətraf daha təmiz olacaq və şagirdlər ekoloji düşüncə tərzinə yiyələnəcəklər. </a:t>
            </a:r>
            <a:pPr algn="l" indent="0" marL="0">
              <a:lnSpc>
                <a:spcPts val="2850"/>
              </a:lnSpc>
              <a:buNone/>
            </a:pPr>
            <a:r>
              <a:rPr lang="en-US" sz="1750" dirty="0">
                <a:solidFill>
                  <a:srgbClr val="1C9770"/>
                </a:solidFill>
                <a:latin typeface="Inter Medium" pitchFamily="34" charset="0"/>
                <a:ea typeface="Inter Medium" pitchFamily="34" charset="-122"/>
                <a:cs typeface="Inter Medium" pitchFamily="34" charset="-120"/>
              </a:rPr>
              <a:t>“EcoSchool”</a:t>
            </a:r>
            <a:pPr algn="l" indent="0" marL="0">
              <a:lnSpc>
                <a:spcPts val="2850"/>
              </a:lnSpc>
              <a:buNone/>
            </a:pPr>
            <a:r>
              <a:rPr lang="en-US" sz="1750" dirty="0">
                <a:solidFill>
                  <a:srgbClr val="464646"/>
                </a:solidFill>
                <a:latin typeface="Inter Medium" pitchFamily="34" charset="0"/>
                <a:ea typeface="Inter Medium" pitchFamily="34" charset="-122"/>
                <a:cs typeface="Inter Medium" pitchFamily="34" charset="-120"/>
              </a:rPr>
              <a:t> həm məktəb üçün nümunəvi bir təşəbbüs olacaq, həm də cəmiyyətin gələcək nəsillərində təbiətə qayğı hissini formalaşdıracaq.</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Slide 1</vt:lpstr>
      <vt:lpstr>Slide 2</vt:lpstr>
      <vt:lpstr>Slide 3</vt:lpstr>
      <vt:lpstr>Slide 4</vt:lpstr>
      <vt:lpstr>Slide 5</vt:lpstr>
      <vt:lpstr>Slide 6</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2025-10-05T23:41:00Z</dcterms:created>
  <dcterms:modified xsi:type="dcterms:W3CDTF">2025-10-05T23:41:00Z</dcterms:modified>
</cp:coreProperties>
</file>